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700" r:id="rId4"/>
  </p:sldMasterIdLst>
  <p:notesMasterIdLst>
    <p:notesMasterId r:id="rId12"/>
  </p:notesMasterIdLst>
  <p:handoutMasterIdLst>
    <p:handoutMasterId r:id="rId13"/>
  </p:handoutMasterIdLst>
  <p:sldIdLst>
    <p:sldId id="256" r:id="rId5"/>
    <p:sldId id="349" r:id="rId6"/>
    <p:sldId id="350" r:id="rId7"/>
    <p:sldId id="351" r:id="rId8"/>
    <p:sldId id="352" r:id="rId9"/>
    <p:sldId id="353" r:id="rId10"/>
    <p:sldId id="354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F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0876" autoAdjust="0"/>
  </p:normalViewPr>
  <p:slideViewPr>
    <p:cSldViewPr snapToGrid="0" showGuides="1">
      <p:cViewPr varScale="1">
        <p:scale>
          <a:sx n="66" d="100"/>
          <a:sy n="66" d="100"/>
        </p:scale>
        <p:origin x="85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4AC39-44E6-425E-AF49-CF7D189F346F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0F472-929B-459B-8D82-2FABCC5B3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F2775BC-6312-42C7-B7C5-EA6783C2D9CA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7F715A1-4ADC-44E0-9587-804FF39D6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68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52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53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8423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7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8355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35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249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8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4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07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0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75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4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43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95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39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F0622-75E4-48B8-A617-5428CA5926CE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47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3625" y="1701019"/>
            <a:ext cx="10375784" cy="3329581"/>
          </a:xfrm>
        </p:spPr>
        <p:txBody>
          <a:bodyPr/>
          <a:lstStyle/>
          <a:p>
            <a:pPr rtl="0"/>
            <a:r>
              <a:rPr lang="en-US" smtClean="0"/>
              <a:t>Chapter </a:t>
            </a:r>
            <a:r>
              <a:rPr lang="en-US" smtClean="0"/>
              <a:t>10_3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altLang="en-US" sz="4400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Light In the medical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3625" y="5297883"/>
            <a:ext cx="8915399" cy="1126283"/>
          </a:xfrm>
        </p:spPr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 </a:t>
            </a:r>
            <a:r>
              <a:rPr lang="en-US" dirty="0" err="1" smtClean="0"/>
              <a:t>rafid</a:t>
            </a:r>
            <a:r>
              <a:rPr lang="en-US" dirty="0" smtClean="0"/>
              <a:t> </a:t>
            </a:r>
            <a:r>
              <a:rPr lang="en-US" dirty="0" err="1" smtClean="0"/>
              <a:t>albadr</a:t>
            </a:r>
            <a:r>
              <a:rPr lang="en-US" dirty="0" smtClean="0"/>
              <a:t> |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4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582394" y="411504"/>
            <a:ext cx="9209089" cy="831454"/>
          </a:xfrm>
        </p:spPr>
        <p:txBody>
          <a:bodyPr/>
          <a:lstStyle/>
          <a:p>
            <a:r>
              <a:rPr lang="en-US" sz="44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Geometrical optics of the </a:t>
            </a:r>
            <a:r>
              <a:rPr lang="en-US" sz="4400" b="1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eye</a:t>
            </a:r>
            <a:endParaRPr lang="en-US" sz="4400" b="1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1" y="1201655"/>
            <a:ext cx="8926661" cy="5438295"/>
          </a:xfrm>
        </p:spPr>
        <p:txBody>
          <a:bodyPr>
            <a:normAutofit/>
          </a:bodyPr>
          <a:lstStyle/>
          <a:p>
            <a:pPr algn="l" rtl="0"/>
            <a:endParaRPr lang="en-US" sz="2400" dirty="0" smtClean="0"/>
          </a:p>
          <a:p>
            <a:pPr algn="l" rtl="0"/>
            <a:endParaRPr lang="en-US" sz="2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12761" y="252269"/>
            <a:ext cx="9404723" cy="8816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rt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>
                <a:solidFill>
                  <a:srgbClr val="FFFF00"/>
                </a:solidFill>
              </a:rPr>
              <a:t/>
            </a:r>
            <a:br>
              <a:rPr lang="en-US" sz="2800" b="1" dirty="0" smtClean="0">
                <a:solidFill>
                  <a:srgbClr val="FFFF00"/>
                </a:solidFill>
              </a:rPr>
            </a:br>
            <a:endParaRPr lang="en-US" sz="2800" b="1" dirty="0">
              <a:solidFill>
                <a:srgbClr val="FFFF00"/>
              </a:solidFill>
            </a:endParaRPr>
          </a:p>
        </p:txBody>
      </p:sp>
      <p:pic>
        <p:nvPicPr>
          <p:cNvPr id="8" name="صورة 20"/>
          <p:cNvPicPr/>
          <p:nvPr/>
        </p:nvPicPr>
        <p:blipFill rotWithShape="1">
          <a:blip r:embed="rId2" cstate="print"/>
          <a:srcRect t="16616"/>
          <a:stretch/>
        </p:blipFill>
        <p:spPr bwMode="auto">
          <a:xfrm>
            <a:off x="3589605" y="1148449"/>
            <a:ext cx="8271511" cy="3063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40" y="3545372"/>
            <a:ext cx="6543675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876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582394" y="559185"/>
            <a:ext cx="9209089" cy="831454"/>
          </a:xfrm>
        </p:spPr>
        <p:txBody>
          <a:bodyPr/>
          <a:lstStyle/>
          <a:p>
            <a:r>
              <a:rPr lang="en-US" sz="44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Geometrical optics of the </a:t>
            </a:r>
            <a:r>
              <a:rPr lang="en-US" sz="4400" b="1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eye</a:t>
            </a:r>
            <a:endParaRPr lang="en-US" sz="4400" b="1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1" y="1201655"/>
            <a:ext cx="8926661" cy="5438295"/>
          </a:xfrm>
        </p:spPr>
        <p:txBody>
          <a:bodyPr>
            <a:normAutofit/>
          </a:bodyPr>
          <a:lstStyle/>
          <a:p>
            <a:pPr algn="l" rtl="0"/>
            <a:endParaRPr lang="en-US" sz="2400" dirty="0" smtClean="0"/>
          </a:p>
          <a:p>
            <a:pPr algn="l" rtl="0"/>
            <a:endParaRPr lang="en-US" sz="2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12761" y="252269"/>
            <a:ext cx="9404723" cy="8816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rt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>
                <a:solidFill>
                  <a:srgbClr val="FFFF00"/>
                </a:solidFill>
              </a:rPr>
              <a:t/>
            </a:r>
            <a:br>
              <a:rPr lang="en-US" sz="2800" b="1" dirty="0" smtClean="0">
                <a:solidFill>
                  <a:srgbClr val="FFFF00"/>
                </a:solidFill>
              </a:rPr>
            </a:b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68428" y="1249285"/>
            <a:ext cx="28971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B0F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Eye defects</a:t>
            </a:r>
            <a:endParaRPr lang="en-US" sz="28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09710" y="2135649"/>
            <a:ext cx="944411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Normal eye ≡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emmentropic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eye</a:t>
            </a:r>
          </a:p>
          <a:p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• relaxed (focus on far distance object): D ~50</a:t>
            </a:r>
          </a:p>
          <a:p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• focused at near point : D ~54</a:t>
            </a:r>
          </a:p>
          <a:p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• near point ~25 cm (age dependent)</a:t>
            </a:r>
          </a:p>
          <a:p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• far point (greatest distance at which good focus can be obtained): infinity</a:t>
            </a:r>
          </a:p>
          <a:p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Any defects from normal sight are called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ametropia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67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624597" y="494044"/>
            <a:ext cx="9209089" cy="831454"/>
          </a:xfrm>
        </p:spPr>
        <p:txBody>
          <a:bodyPr/>
          <a:lstStyle/>
          <a:p>
            <a:r>
              <a:rPr lang="en-US" sz="44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Geometrical optics of the </a:t>
            </a:r>
            <a:r>
              <a:rPr lang="en-US" sz="4400" b="1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eye</a:t>
            </a:r>
            <a:endParaRPr lang="en-US" sz="4400" b="1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1" y="1201655"/>
            <a:ext cx="8926661" cy="5438295"/>
          </a:xfrm>
        </p:spPr>
        <p:txBody>
          <a:bodyPr>
            <a:normAutofit/>
          </a:bodyPr>
          <a:lstStyle/>
          <a:p>
            <a:pPr algn="l" rtl="0"/>
            <a:endParaRPr lang="en-US" sz="2400" dirty="0" smtClean="0"/>
          </a:p>
          <a:p>
            <a:pPr algn="l" rtl="0"/>
            <a:endParaRPr lang="en-US" sz="2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12761" y="252269"/>
            <a:ext cx="9404723" cy="8816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rt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>
                <a:solidFill>
                  <a:srgbClr val="FFFF00"/>
                </a:solidFill>
              </a:rPr>
              <a:t/>
            </a:r>
            <a:br>
              <a:rPr lang="en-US" sz="2800" b="1" dirty="0" smtClean="0">
                <a:solidFill>
                  <a:srgbClr val="FFFF00"/>
                </a:solidFill>
              </a:rPr>
            </a:b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26225" y="1133933"/>
            <a:ext cx="28971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B0F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Eye defects</a:t>
            </a:r>
            <a:endParaRPr lang="en-US" sz="28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927" y="1775086"/>
            <a:ext cx="7296495" cy="4735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987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624597" y="553939"/>
            <a:ext cx="9209089" cy="831454"/>
          </a:xfrm>
        </p:spPr>
        <p:txBody>
          <a:bodyPr/>
          <a:lstStyle/>
          <a:p>
            <a:r>
              <a:rPr lang="en-US" sz="44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Geometrical optics of the </a:t>
            </a:r>
            <a:r>
              <a:rPr lang="en-US" sz="4400" b="1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eye</a:t>
            </a:r>
            <a:endParaRPr lang="en-US" sz="4400" b="1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1" y="1201655"/>
            <a:ext cx="8926661" cy="5438295"/>
          </a:xfrm>
        </p:spPr>
        <p:txBody>
          <a:bodyPr>
            <a:normAutofit/>
          </a:bodyPr>
          <a:lstStyle/>
          <a:p>
            <a:pPr algn="l" rtl="0"/>
            <a:endParaRPr lang="en-US" sz="2400" dirty="0" smtClean="0"/>
          </a:p>
          <a:p>
            <a:pPr algn="l" rtl="0"/>
            <a:endParaRPr lang="en-US" sz="2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12761" y="252269"/>
            <a:ext cx="9404723" cy="8816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rt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>
                <a:solidFill>
                  <a:srgbClr val="FFFF00"/>
                </a:solidFill>
              </a:rPr>
              <a:t/>
            </a:r>
            <a:br>
              <a:rPr lang="en-US" sz="2800" b="1" dirty="0" smtClean="0">
                <a:solidFill>
                  <a:srgbClr val="FFFF00"/>
                </a:solidFill>
              </a:rPr>
            </a:b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26225" y="1133933"/>
            <a:ext cx="28971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B0F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Eye defects</a:t>
            </a:r>
            <a:endParaRPr lang="en-US" sz="28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037" y="2403231"/>
            <a:ext cx="492442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171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725916" y="467725"/>
            <a:ext cx="9209089" cy="831454"/>
          </a:xfrm>
        </p:spPr>
        <p:txBody>
          <a:bodyPr/>
          <a:lstStyle/>
          <a:p>
            <a:r>
              <a:rPr lang="en-US" sz="44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Geometrical optics of the </a:t>
            </a:r>
            <a:r>
              <a:rPr lang="en-US" sz="4400" b="1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eye</a:t>
            </a:r>
            <a:endParaRPr lang="en-US" sz="4400" b="1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1" y="1201655"/>
            <a:ext cx="8926661" cy="5438295"/>
          </a:xfrm>
        </p:spPr>
        <p:txBody>
          <a:bodyPr>
            <a:normAutofit/>
          </a:bodyPr>
          <a:lstStyle/>
          <a:p>
            <a:pPr algn="l" rtl="0"/>
            <a:endParaRPr lang="en-US" sz="2400" dirty="0" smtClean="0"/>
          </a:p>
          <a:p>
            <a:pPr algn="l" rtl="0"/>
            <a:endParaRPr lang="en-US" sz="2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12761" y="252269"/>
            <a:ext cx="9404723" cy="8816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rt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>
                <a:solidFill>
                  <a:srgbClr val="FFFF00"/>
                </a:solidFill>
              </a:rPr>
              <a:t/>
            </a:r>
            <a:br>
              <a:rPr lang="en-US" sz="2800" b="1" dirty="0" smtClean="0">
                <a:solidFill>
                  <a:srgbClr val="FFFF00"/>
                </a:solidFill>
              </a:rPr>
            </a:b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26225" y="1133933"/>
            <a:ext cx="28971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B0F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Eye defects</a:t>
            </a:r>
            <a:endParaRPr lang="en-US" sz="28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صورة 2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2529" y="1981438"/>
            <a:ext cx="9115864" cy="3625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70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743144" y="465670"/>
            <a:ext cx="9209089" cy="831454"/>
          </a:xfrm>
        </p:spPr>
        <p:txBody>
          <a:bodyPr/>
          <a:lstStyle/>
          <a:p>
            <a:r>
              <a:rPr lang="en-US" sz="4400" b="1" dirty="0">
                <a:solidFill>
                  <a:srgbClr val="00B050"/>
                </a:solidFill>
                <a:latin typeface="Arial Rounded MT Bold" panose="020F0704030504030204" pitchFamily="34" charset="0"/>
              </a:rPr>
              <a:t>Geometrical optics of the </a:t>
            </a:r>
            <a:r>
              <a:rPr lang="en-US" sz="4400" b="1" dirty="0" smtClean="0">
                <a:solidFill>
                  <a:srgbClr val="00B050"/>
                </a:solidFill>
                <a:latin typeface="Arial Rounded MT Bold" panose="020F0704030504030204" pitchFamily="34" charset="0"/>
              </a:rPr>
              <a:t>eye</a:t>
            </a:r>
            <a:endParaRPr lang="en-US" sz="4400" b="1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1" y="1241306"/>
            <a:ext cx="8926661" cy="5438295"/>
          </a:xfrm>
        </p:spPr>
        <p:txBody>
          <a:bodyPr>
            <a:normAutofit/>
          </a:bodyPr>
          <a:lstStyle/>
          <a:p>
            <a:pPr algn="l" rtl="0"/>
            <a:endParaRPr lang="en-US" sz="2400" dirty="0" smtClean="0"/>
          </a:p>
          <a:p>
            <a:pPr algn="l" rtl="0"/>
            <a:endParaRPr lang="en-US" sz="2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12761" y="252269"/>
            <a:ext cx="9404723" cy="8816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rt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>
                <a:solidFill>
                  <a:srgbClr val="FFFF00"/>
                </a:solidFill>
              </a:rPr>
              <a:t/>
            </a:r>
            <a:br>
              <a:rPr lang="en-US" sz="2800" b="1" dirty="0" smtClean="0">
                <a:solidFill>
                  <a:srgbClr val="FFFF00"/>
                </a:solidFill>
              </a:rPr>
            </a:b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26225" y="1133933"/>
            <a:ext cx="28971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B0F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Eye defects</a:t>
            </a:r>
            <a:endParaRPr lang="en-US" sz="28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صورة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6821" y="1909689"/>
            <a:ext cx="9981737" cy="377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3240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847778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2012-07-18T23:36:00+00:00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1597963</Value>
    </PublishStatusLookup>
    <APAuthor xmlns="4873beb7-5857-4685-be1f-d57550cc96cc">
      <UserInfo>
        <DisplayName>REDMOND\v-alekha</DisplayName>
        <AccountId>2912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TP103039515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AE737A-72D2-4F07-84A4-D46333E273A5}">
  <ds:schemaRefs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4873beb7-5857-4685-be1f-d57550cc96cc"/>
    <ds:schemaRef ds:uri="http://schemas.microsoft.com/office/infopath/2007/PartnerControls"/>
    <ds:schemaRef ds:uri="http://schemas.microsoft.com/office/2006/metadata/properties"/>
    <ds:schemaRef ds:uri="http://purl.org/dc/terms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AE901BC-D190-49E6-8B33-2F32A0F2BF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EC0E97-8C84-410A-8286-2F18FF8966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109</Words>
  <Application>Microsoft Office PowerPoint</Application>
  <PresentationFormat>Widescreen</PresentationFormat>
  <Paragraphs>26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Arial Rounded MT Bold</vt:lpstr>
      <vt:lpstr>Calibri</vt:lpstr>
      <vt:lpstr>Cambria</vt:lpstr>
      <vt:lpstr>Century Gothic</vt:lpstr>
      <vt:lpstr>Tahoma</vt:lpstr>
      <vt:lpstr>Times New Roman</vt:lpstr>
      <vt:lpstr>Wingdings 3</vt:lpstr>
      <vt:lpstr>Wisp</vt:lpstr>
      <vt:lpstr>Chapter 10_3 Light In the medical</vt:lpstr>
      <vt:lpstr>Geometrical optics of the eye</vt:lpstr>
      <vt:lpstr>Geometrical optics of the eye</vt:lpstr>
      <vt:lpstr>Geometrical optics of the eye</vt:lpstr>
      <vt:lpstr>Geometrical optics of the eye</vt:lpstr>
      <vt:lpstr>Geometrical optics of the eye</vt:lpstr>
      <vt:lpstr>Geometrical optics of the eye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2016-12-15T17:39:33Z</dcterms:created>
  <dcterms:modified xsi:type="dcterms:W3CDTF">2018-12-21T13:14:59Z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